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Hoofdtekst - niveau één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Hoofdtekst - niveau één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Hoofdtekst - niveau één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Hoofdtekst - niveau één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Hoofdtekst - niveau één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hyperlink" Target="https://www.aede.nl" TargetMode="External"/><Relationship Id="rId4" Type="http://schemas.openxmlformats.org/officeDocument/2006/relationships/hyperlink" Target="https://netherlands.representation.ec.europa.eu/wonen-werken-en-onderwijs/primair-onderwijs_nl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primaindeklas.nl/lesson/slide/1240?hash=b9023b61&amp;LessonSlide_id=55030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5" name="AutoShape 3"/>
          <p:cNvSpPr/>
          <p:nvPr/>
        </p:nvSpPr>
        <p:spPr>
          <a:xfrm>
            <a:off x="-1599039" y="-651526"/>
            <a:ext cx="12180514" cy="11590054"/>
          </a:xfrm>
          <a:prstGeom prst="rect">
            <a:avLst/>
          </a:prstGeom>
          <a:solidFill>
            <a:srgbClr val="164F70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" name="AutoShape 4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" name="Freeform 6"/>
          <p:cNvSpPr/>
          <p:nvPr/>
        </p:nvSpPr>
        <p:spPr>
          <a:xfrm>
            <a:off x="10747665" y="6377664"/>
            <a:ext cx="4097538" cy="2274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8" name="TextBox 7"/>
          <p:cNvSpPr txBox="1"/>
          <p:nvPr/>
        </p:nvSpPr>
        <p:spPr>
          <a:xfrm rot="5400000">
            <a:off x="13890922" y="3097639"/>
            <a:ext cx="4463477" cy="44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600"/>
              </a:lnSpc>
              <a:defRPr spc="140" sz="2800">
                <a:latin typeface="Poppins Medium Bold"/>
                <a:ea typeface="Poppins Medium Bold"/>
                <a:cs typeface="Poppins Medium Bold"/>
                <a:sym typeface="Poppins Medium Bold"/>
              </a:defRPr>
            </a:lvl1pPr>
          </a:lstStyle>
          <a:p>
            <a:pPr/>
            <a:r>
              <a:t>AEDE FR - AEDE NL</a:t>
            </a:r>
          </a:p>
        </p:txBody>
      </p:sp>
      <p:sp>
        <p:nvSpPr>
          <p:cNvPr id="99" name="TextBox 8"/>
          <p:cNvSpPr txBox="1"/>
          <p:nvPr/>
        </p:nvSpPr>
        <p:spPr>
          <a:xfrm>
            <a:off x="2998036" y="8869680"/>
            <a:ext cx="12487417" cy="778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3100"/>
              </a:lnSpc>
              <a:defRPr spc="336" sz="2400"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GEPRESENTEERD DOOR HELEEN JANSEN EN CHARLOTTE VELLENGA</a:t>
            </a:r>
          </a:p>
        </p:txBody>
      </p:sp>
      <p:sp>
        <p:nvSpPr>
          <p:cNvPr id="100" name="TextBox 9"/>
          <p:cNvSpPr txBox="1"/>
          <p:nvPr/>
        </p:nvSpPr>
        <p:spPr>
          <a:xfrm>
            <a:off x="1829299" y="2708598"/>
            <a:ext cx="7412447" cy="4061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0600"/>
              </a:lnSpc>
              <a:defRPr spc="-170" sz="100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Europese cultuur in de klas</a:t>
            </a:r>
          </a:p>
        </p:txBody>
      </p:sp>
      <p:sp>
        <p:nvSpPr>
          <p:cNvPr id="101" name="Freeform 11"/>
          <p:cNvSpPr/>
          <p:nvPr/>
        </p:nvSpPr>
        <p:spPr>
          <a:xfrm>
            <a:off x="10520216" y="3568259"/>
            <a:ext cx="4097538" cy="2274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" name="Freeform 13"/>
          <p:cNvSpPr/>
          <p:nvPr/>
        </p:nvSpPr>
        <p:spPr>
          <a:xfrm>
            <a:off x="14193744" y="4708134"/>
            <a:ext cx="3404957" cy="2803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FA4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AutoShape 2"/>
          <p:cNvSpPr/>
          <p:nvPr/>
        </p:nvSpPr>
        <p:spPr>
          <a:xfrm>
            <a:off x="-495300" y="-1507760"/>
            <a:ext cx="15544800" cy="6400801"/>
          </a:xfrm>
          <a:prstGeom prst="rect">
            <a:avLst/>
          </a:prstGeom>
          <a:solidFill>
            <a:srgbClr val="164F7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0" name="TextBox 3"/>
          <p:cNvSpPr txBox="1"/>
          <p:nvPr/>
        </p:nvSpPr>
        <p:spPr>
          <a:xfrm>
            <a:off x="1028699" y="1982187"/>
            <a:ext cx="12948357" cy="1012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900"/>
              </a:lnSpc>
              <a:defRPr sz="72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Voorbeelden van lessen:</a:t>
            </a:r>
          </a:p>
        </p:txBody>
      </p:sp>
      <p:sp>
        <p:nvSpPr>
          <p:cNvPr id="171" name="TextBox 4"/>
          <p:cNvSpPr txBox="1"/>
          <p:nvPr/>
        </p:nvSpPr>
        <p:spPr>
          <a:xfrm>
            <a:off x="1028700" y="6720092"/>
            <a:ext cx="6738057" cy="104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200"/>
              </a:lnSpc>
              <a:defRPr spc="390" sz="3000">
                <a:solidFill>
                  <a:srgbClr val="FAFDFF"/>
                </a:solidFill>
                <a:latin typeface="Poppins Light Bold"/>
                <a:ea typeface="Poppins Light Bold"/>
                <a:cs typeface="Poppins Light Bold"/>
                <a:sym typeface="Poppins Light Bold"/>
              </a:defRPr>
            </a:lvl1pPr>
          </a:lstStyle>
          <a:p>
            <a:pPr/>
            <a:r>
              <a:t>OVEREENKOMSTEN EN VERSCHILLEN IN ETEN</a:t>
            </a:r>
          </a:p>
        </p:txBody>
      </p:sp>
      <p:sp>
        <p:nvSpPr>
          <p:cNvPr id="172" name="TextBox 5"/>
          <p:cNvSpPr txBox="1"/>
          <p:nvPr/>
        </p:nvSpPr>
        <p:spPr>
          <a:xfrm>
            <a:off x="8311442" y="6748667"/>
            <a:ext cx="6738058" cy="92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700"/>
              </a:lnSpc>
              <a:defRPr spc="350" sz="2700">
                <a:solidFill>
                  <a:srgbClr val="FAFDFF"/>
                </a:solidFill>
                <a:latin typeface="Poppins Light Bold"/>
                <a:ea typeface="Poppins Light Bold"/>
                <a:cs typeface="Poppins Light Bold"/>
                <a:sym typeface="Poppins Light Bold"/>
              </a:defRPr>
            </a:lvl1pPr>
          </a:lstStyle>
          <a:p>
            <a:pPr/>
            <a:r>
              <a:t>OVEREENKOMSTEN IN DE KUNST</a:t>
            </a:r>
          </a:p>
        </p:txBody>
      </p:sp>
      <p:sp>
        <p:nvSpPr>
          <p:cNvPr id="173" name="AutoShape 6"/>
          <p:cNvSpPr/>
          <p:nvPr/>
        </p:nvSpPr>
        <p:spPr>
          <a:xfrm>
            <a:off x="16558409" y="9075577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reeform 2"/>
          <p:cNvSpPr/>
          <p:nvPr/>
        </p:nvSpPr>
        <p:spPr>
          <a:xfrm>
            <a:off x="811" y="-308634"/>
            <a:ext cx="3955240" cy="63627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6" name="AutoShape 3"/>
          <p:cNvSpPr/>
          <p:nvPr/>
        </p:nvSpPr>
        <p:spPr>
          <a:xfrm>
            <a:off x="0" y="6286500"/>
            <a:ext cx="3956050" cy="4000500"/>
          </a:xfrm>
          <a:prstGeom prst="rect">
            <a:avLst/>
          </a:prstGeom>
          <a:solidFill>
            <a:srgbClr val="2FA4E7">
              <a:alpha val="24706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7" name="AutoShape 4"/>
          <p:cNvSpPr/>
          <p:nvPr/>
        </p:nvSpPr>
        <p:spPr>
          <a:xfrm>
            <a:off x="8298161" y="8138177"/>
            <a:ext cx="3954772" cy="2148823"/>
          </a:xfrm>
          <a:prstGeom prst="rect">
            <a:avLst/>
          </a:prstGeom>
          <a:solidFill>
            <a:srgbClr val="A1C0D4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8" name="Freeform 5"/>
          <p:cNvSpPr/>
          <p:nvPr/>
        </p:nvSpPr>
        <p:spPr>
          <a:xfrm>
            <a:off x="4133839" y="4580975"/>
            <a:ext cx="3950785" cy="603848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9" name="AutoShape 6"/>
          <p:cNvSpPr/>
          <p:nvPr/>
        </p:nvSpPr>
        <p:spPr>
          <a:xfrm>
            <a:off x="4129852" y="-1207761"/>
            <a:ext cx="3954772" cy="2148822"/>
          </a:xfrm>
          <a:prstGeom prst="rect">
            <a:avLst/>
          </a:prstGeom>
          <a:solidFill>
            <a:srgbClr val="A1C0D4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0" name="AutoShape 7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1" name="Freeform 8"/>
          <p:cNvSpPr/>
          <p:nvPr/>
        </p:nvSpPr>
        <p:spPr>
          <a:xfrm>
            <a:off x="8298161" y="-166563"/>
            <a:ext cx="3954771" cy="80723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2" name="Freeform 9"/>
          <p:cNvSpPr/>
          <p:nvPr/>
        </p:nvSpPr>
        <p:spPr>
          <a:xfrm>
            <a:off x="4133839" y="1222546"/>
            <a:ext cx="3950785" cy="305989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3" name="Freeform 10"/>
          <p:cNvSpPr/>
          <p:nvPr/>
        </p:nvSpPr>
        <p:spPr>
          <a:xfrm>
            <a:off x="12433906" y="4282442"/>
            <a:ext cx="3899589" cy="633702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4" name="TextBox 11"/>
          <p:cNvSpPr txBox="1"/>
          <p:nvPr/>
        </p:nvSpPr>
        <p:spPr>
          <a:xfrm rot="5400000">
            <a:off x="15042997" y="2976797"/>
            <a:ext cx="3983413" cy="43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400"/>
              </a:lnSpc>
              <a:defRPr spc="232" sz="29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ETEN</a:t>
            </a:r>
          </a:p>
        </p:txBody>
      </p:sp>
      <p:sp>
        <p:nvSpPr>
          <p:cNvPr id="185" name="AutoShape 12"/>
          <p:cNvSpPr/>
          <p:nvPr/>
        </p:nvSpPr>
        <p:spPr>
          <a:xfrm>
            <a:off x="12433906" y="-308634"/>
            <a:ext cx="3956051" cy="4305301"/>
          </a:xfrm>
          <a:prstGeom prst="rect">
            <a:avLst/>
          </a:prstGeom>
          <a:solidFill>
            <a:srgbClr val="2FA4E7">
              <a:alpha val="24706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AutoShape 2"/>
          <p:cNvSpPr/>
          <p:nvPr/>
        </p:nvSpPr>
        <p:spPr>
          <a:xfrm>
            <a:off x="0" y="6286500"/>
            <a:ext cx="3956050" cy="4000500"/>
          </a:xfrm>
          <a:prstGeom prst="rect">
            <a:avLst/>
          </a:prstGeom>
          <a:solidFill>
            <a:srgbClr val="A1C0D4">
              <a:alpha val="24706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8" name="AutoShape 3"/>
          <p:cNvSpPr/>
          <p:nvPr/>
        </p:nvSpPr>
        <p:spPr>
          <a:xfrm>
            <a:off x="8298161" y="5366249"/>
            <a:ext cx="9989839" cy="2148823"/>
          </a:xfrm>
          <a:prstGeom prst="rect">
            <a:avLst/>
          </a:prstGeom>
          <a:solidFill>
            <a:srgbClr val="A1C0D4">
              <a:alpha val="24706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9" name="AutoShape 4"/>
          <p:cNvSpPr/>
          <p:nvPr/>
        </p:nvSpPr>
        <p:spPr>
          <a:xfrm>
            <a:off x="4129852" y="-1207761"/>
            <a:ext cx="3954772" cy="5482572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0" name="AutoShape 5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1" name="Freeform 6"/>
          <p:cNvSpPr/>
          <p:nvPr/>
        </p:nvSpPr>
        <p:spPr>
          <a:xfrm>
            <a:off x="152400" y="0"/>
            <a:ext cx="3803650" cy="60540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" name="Freeform 7"/>
          <p:cNvSpPr/>
          <p:nvPr/>
        </p:nvSpPr>
        <p:spPr>
          <a:xfrm>
            <a:off x="8298161" y="0"/>
            <a:ext cx="9989839" cy="51835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3" name="Freeform 8"/>
          <p:cNvSpPr/>
          <p:nvPr/>
        </p:nvSpPr>
        <p:spPr>
          <a:xfrm>
            <a:off x="4133839" y="4580976"/>
            <a:ext cx="3983349" cy="67168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utoShape 2"/>
          <p:cNvSpPr/>
          <p:nvPr/>
        </p:nvSpPr>
        <p:spPr>
          <a:xfrm>
            <a:off x="6123659" y="-723900"/>
            <a:ext cx="16078201" cy="4762500"/>
          </a:xfrm>
          <a:prstGeom prst="rect">
            <a:avLst/>
          </a:prstGeom>
          <a:solidFill>
            <a:srgbClr val="A1C0D4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6" name="AutoShape 3"/>
          <p:cNvSpPr/>
          <p:nvPr/>
        </p:nvSpPr>
        <p:spPr>
          <a:xfrm>
            <a:off x="-1" y="7132370"/>
            <a:ext cx="6123661" cy="3154631"/>
          </a:xfrm>
          <a:prstGeom prst="rect">
            <a:avLst/>
          </a:prstGeom>
          <a:solidFill>
            <a:srgbClr val="0B0F1E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7" name="Freeform 4"/>
          <p:cNvSpPr/>
          <p:nvPr/>
        </p:nvSpPr>
        <p:spPr>
          <a:xfrm>
            <a:off x="6123659" y="4272648"/>
            <a:ext cx="12382784" cy="696954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8" name="TextBox 5"/>
          <p:cNvSpPr txBox="1"/>
          <p:nvPr/>
        </p:nvSpPr>
        <p:spPr>
          <a:xfrm>
            <a:off x="7435142" y="1028700"/>
            <a:ext cx="9824159" cy="95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7600"/>
              </a:lnSpc>
              <a:defRPr spc="192" sz="6400">
                <a:solidFill>
                  <a:srgbClr val="FAFD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Uitleg onderbouw</a:t>
            </a:r>
          </a:p>
        </p:txBody>
      </p:sp>
      <p:grpSp>
        <p:nvGrpSpPr>
          <p:cNvPr id="201" name="Group 6"/>
          <p:cNvGrpSpPr/>
          <p:nvPr/>
        </p:nvGrpSpPr>
        <p:grpSpPr>
          <a:xfrm>
            <a:off x="571499" y="7707415"/>
            <a:ext cx="4566360" cy="1428807"/>
            <a:chOff x="0" y="0"/>
            <a:chExt cx="4566358" cy="1428805"/>
          </a:xfrm>
        </p:grpSpPr>
        <p:sp>
          <p:nvSpPr>
            <p:cNvPr id="199" name="TextBox 7"/>
            <p:cNvSpPr/>
            <p:nvPr/>
          </p:nvSpPr>
          <p:spPr>
            <a:xfrm>
              <a:off x="0" y="0"/>
              <a:ext cx="456635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4200"/>
                </a:lnSpc>
                <a:defRPr spc="390" sz="3000">
                  <a:solidFill>
                    <a:srgbClr val="FAFDFF"/>
                  </a:solidFill>
                  <a:latin typeface="Poppins Light Bold"/>
                  <a:ea typeface="Poppins Light Bold"/>
                  <a:cs typeface="Poppins Light Bold"/>
                  <a:sym typeface="Poppins Light Bold"/>
                </a:defRPr>
              </a:lvl1pPr>
            </a:lstStyle>
            <a:p>
              <a:pPr/>
              <a:r>
                <a:t>LES VAN COLLEGA UIT BREMEN</a:t>
              </a:r>
            </a:p>
          </p:txBody>
        </p:sp>
        <p:sp>
          <p:nvSpPr>
            <p:cNvPr id="200" name="TextBox 8"/>
            <p:cNvSpPr/>
            <p:nvPr/>
          </p:nvSpPr>
          <p:spPr>
            <a:xfrm>
              <a:off x="0" y="1428805"/>
              <a:ext cx="456635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op bezoek in Spanje</a:t>
              </a:r>
            </a:p>
          </p:txBody>
        </p:sp>
      </p:grpSp>
      <p:sp>
        <p:nvSpPr>
          <p:cNvPr id="202" name="TextBox 9"/>
          <p:cNvSpPr txBox="1"/>
          <p:nvPr/>
        </p:nvSpPr>
        <p:spPr>
          <a:xfrm>
            <a:off x="7833160" y="2000250"/>
            <a:ext cx="10454840" cy="34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pc="183" sz="23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VOORBEREIDING MARKTBEZOEK EN GEBRUIK VR-BRILLEN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" name="AutoShape 3"/>
          <p:cNvSpPr/>
          <p:nvPr/>
        </p:nvSpPr>
        <p:spPr>
          <a:xfrm>
            <a:off x="-802922" y="6591300"/>
            <a:ext cx="15887701" cy="3695700"/>
          </a:xfrm>
          <a:prstGeom prst="rect">
            <a:avLst/>
          </a:prstGeom>
          <a:solidFill>
            <a:srgbClr val="2FA4E7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6" name="TextBox 4"/>
          <p:cNvSpPr txBox="1"/>
          <p:nvPr/>
        </p:nvSpPr>
        <p:spPr>
          <a:xfrm>
            <a:off x="1025879" y="7960042"/>
            <a:ext cx="12910313" cy="101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900"/>
              </a:lnSpc>
              <a:defRPr sz="72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Mondriaan project</a:t>
            </a:r>
          </a:p>
        </p:txBody>
      </p:sp>
      <p:sp>
        <p:nvSpPr>
          <p:cNvPr id="207" name="TextBox 5"/>
          <p:cNvSpPr txBox="1"/>
          <p:nvPr/>
        </p:nvSpPr>
        <p:spPr>
          <a:xfrm rot="5400000">
            <a:off x="13412363" y="4405618"/>
            <a:ext cx="7233379" cy="47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800"/>
              </a:lnSpc>
              <a:defRPr spc="256" sz="32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WERKEN MET KLEUREN</a:t>
            </a:r>
          </a:p>
        </p:txBody>
      </p:sp>
      <p:sp>
        <p:nvSpPr>
          <p:cNvPr id="208" name="AutoShape 6"/>
          <p:cNvSpPr/>
          <p:nvPr/>
        </p:nvSpPr>
        <p:spPr>
          <a:xfrm>
            <a:off x="16558409" y="9075577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12" name="Group 7"/>
          <p:cNvGrpSpPr/>
          <p:nvPr/>
        </p:nvGrpSpPr>
        <p:grpSpPr>
          <a:xfrm>
            <a:off x="1025878" y="763361"/>
            <a:ext cx="14058901" cy="5562601"/>
            <a:chOff x="0" y="0"/>
            <a:chExt cx="14058899" cy="5562600"/>
          </a:xfrm>
        </p:grpSpPr>
        <p:pic>
          <p:nvPicPr>
            <p:cNvPr id="209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835" r="0" b="4834"/>
            <a:stretch>
              <a:fillRect/>
            </a:stretch>
          </p:blipFill>
          <p:spPr>
            <a:xfrm>
              <a:off x="0" y="0"/>
              <a:ext cx="4622800" cy="556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Picture 9" descr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835" t="0" r="18835" b="0"/>
            <a:stretch>
              <a:fillRect/>
            </a:stretch>
          </p:blipFill>
          <p:spPr>
            <a:xfrm>
              <a:off x="4718049" y="0"/>
              <a:ext cx="4622801" cy="5562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4876" r="0" b="4876"/>
            <a:stretch>
              <a:fillRect/>
            </a:stretch>
          </p:blipFill>
          <p:spPr>
            <a:xfrm>
              <a:off x="9436100" y="0"/>
              <a:ext cx="4622800" cy="5562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epeer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14" name="Freeform 2"/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5" name="AutoShape 3"/>
            <p:cNvSpPr/>
            <p:nvPr/>
          </p:nvSpPr>
          <p:spPr>
            <a:xfrm>
              <a:off x="3484109" y="1943100"/>
              <a:ext cx="11319782" cy="6400800"/>
            </a:xfrm>
            <a:prstGeom prst="rect">
              <a:avLst/>
            </a:prstGeom>
            <a:solidFill>
              <a:srgbClr val="164F70">
                <a:alpha val="568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6" name="TextBox 5"/>
            <p:cNvSpPr txBox="1"/>
            <p:nvPr/>
          </p:nvSpPr>
          <p:spPr>
            <a:xfrm>
              <a:off x="3929657" y="2640227"/>
              <a:ext cx="10428686" cy="4304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lnSpc>
                  <a:spcPts val="3800"/>
                </a:lnSpc>
                <a:defRPr spc="256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MATERIAAL </a:t>
              </a:r>
            </a:p>
            <a:p>
              <a:pPr algn="ctr">
                <a:lnSpc>
                  <a:spcPts val="3800"/>
                </a:lnSpc>
              </a:pPr>
            </a:p>
            <a:p>
              <a:pPr algn="ctr">
                <a:lnSpc>
                  <a:spcPts val="3800"/>
                </a:lnSpc>
                <a:defRPr spc="256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LESBRIEVEN OP DE SITE VAN AEDE-NEDERLAND</a:t>
              </a:r>
            </a:p>
            <a:p>
              <a:pPr algn="ctr">
                <a:lnSpc>
                  <a:spcPts val="3800"/>
                </a:lnSpc>
              </a:pPr>
            </a:p>
            <a:p>
              <a:pPr algn="ctr">
                <a:lnSpc>
                  <a:spcPts val="3800"/>
                </a:lnSpc>
              </a:pPr>
            </a:p>
            <a:p>
              <a:pPr algn="ctr">
                <a:lnSpc>
                  <a:spcPts val="3800"/>
                </a:lnSpc>
                <a:defRPr spc="256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MATERIAAL OVER DE EU</a:t>
              </a:r>
            </a:p>
            <a:p>
              <a:pPr algn="ctr">
                <a:lnSpc>
                  <a:spcPts val="3800"/>
                </a:lnSpc>
                <a:defRPr spc="256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BIJ DE SITE VAN HET HUIS VAN EUROPA</a:t>
              </a:r>
            </a:p>
          </p:txBody>
        </p:sp>
        <p:sp>
          <p:nvSpPr>
            <p:cNvPr id="217" name="TextBox 6"/>
            <p:cNvSpPr txBox="1"/>
            <p:nvPr/>
          </p:nvSpPr>
          <p:spPr>
            <a:xfrm>
              <a:off x="6594946" y="4401406"/>
              <a:ext cx="5098108" cy="781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6400"/>
                </a:lnSpc>
                <a:defRPr sz="4500" u="sng">
                  <a:solidFill>
                    <a:srgbClr val="FFFFFF"/>
                  </a:solidFill>
                  <a:uFill>
                    <a:solidFill>
                      <a:srgbClr val="0000FF"/>
                    </a:solidFill>
                  </a:uFill>
                  <a:latin typeface="Arimo"/>
                  <a:ea typeface="Arimo"/>
                  <a:cs typeface="Arimo"/>
                  <a:sym typeface="Arimo"/>
                  <a:hlinkClick r:id="rId3" invalidUrl="" action="" tgtFrame="" tooltip="" history="1" highlightClick="0" endSnd="0"/>
                </a:defRPr>
              </a:lvl1pPr>
            </a:lstStyle>
            <a:p>
              <a:pPr>
                <a:defRPr>
                  <a:uFillTx/>
                </a:defRPr>
              </a:pPr>
              <a:r>
                <a:rPr>
                  <a:uFill>
                    <a:solidFill>
                      <a:srgbClr val="0000FF"/>
                    </a:solidFill>
                  </a:uFill>
                  <a:hlinkClick r:id="rId3" invalidUrl="" action="" tgtFrame="" tooltip="" history="1" highlightClick="0" endSnd="0"/>
                </a:rPr>
                <a:t>https://www.aede.nl</a:t>
              </a:r>
            </a:p>
          </p:txBody>
        </p:sp>
        <p:sp>
          <p:nvSpPr>
            <p:cNvPr id="218" name="TextBox 7"/>
            <p:cNvSpPr txBox="1"/>
            <p:nvPr/>
          </p:nvSpPr>
          <p:spPr>
            <a:xfrm>
              <a:off x="6862217" y="6739613"/>
              <a:ext cx="4563566" cy="479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3800"/>
                </a:lnSpc>
                <a:defRPr spc="256" sz="3200" u="sng">
                  <a:solidFill>
                    <a:srgbClr val="FFFFFF"/>
                  </a:solidFill>
                  <a:uFill>
                    <a:solidFill>
                      <a:srgbClr val="0000FF"/>
                    </a:solidFill>
                  </a:uFill>
                  <a:latin typeface="+mj-lt"/>
                  <a:ea typeface="+mj-ea"/>
                  <a:cs typeface="+mj-cs"/>
                  <a:sym typeface="Helvetica"/>
                  <a:hlinkClick r:id="rId4" invalidUrl="" action="" tgtFrame="" tooltip="" history="1" highlightClick="0" endSnd="0"/>
                </a:defRPr>
              </a:lvl1pPr>
            </a:lstStyle>
            <a:p>
              <a:pPr>
                <a:defRPr>
                  <a:uFillTx/>
                </a:defRPr>
              </a:pPr>
              <a:r>
                <a:rPr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HUIS VAN EUROPA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" name="AutoShape 3"/>
          <p:cNvSpPr/>
          <p:nvPr/>
        </p:nvSpPr>
        <p:spPr>
          <a:xfrm>
            <a:off x="-1599039" y="-651526"/>
            <a:ext cx="12180514" cy="11590054"/>
          </a:xfrm>
          <a:prstGeom prst="rect">
            <a:avLst/>
          </a:prstGeom>
          <a:solidFill>
            <a:srgbClr val="164F70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3" name="AutoShape 4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4" name="Freeform 6"/>
          <p:cNvSpPr/>
          <p:nvPr/>
        </p:nvSpPr>
        <p:spPr>
          <a:xfrm>
            <a:off x="10747665" y="6377664"/>
            <a:ext cx="4097538" cy="2274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5" name="TextBox 7"/>
          <p:cNvSpPr txBox="1"/>
          <p:nvPr/>
        </p:nvSpPr>
        <p:spPr>
          <a:xfrm rot="5400000">
            <a:off x="13890922" y="3097639"/>
            <a:ext cx="4463477" cy="44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600"/>
              </a:lnSpc>
              <a:defRPr spc="140" sz="2800">
                <a:latin typeface="Poppins Medium Bold"/>
                <a:ea typeface="Poppins Medium Bold"/>
                <a:cs typeface="Poppins Medium Bold"/>
                <a:sym typeface="Poppins Medium Bold"/>
              </a:defRPr>
            </a:lvl1pPr>
          </a:lstStyle>
          <a:p>
            <a:pPr/>
            <a:r>
              <a:t>AEDE FR - AEDE NL</a:t>
            </a:r>
          </a:p>
        </p:txBody>
      </p:sp>
      <p:sp>
        <p:nvSpPr>
          <p:cNvPr id="226" name="TextBox 8"/>
          <p:cNvSpPr txBox="1"/>
          <p:nvPr/>
        </p:nvSpPr>
        <p:spPr>
          <a:xfrm>
            <a:off x="2998036" y="8869680"/>
            <a:ext cx="12487417" cy="778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3100"/>
              </a:lnSpc>
              <a:defRPr spc="336" sz="2400"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GEPRESENTEERD DOOR HELEEN JANSEN EN CHARLOTTE VELLENGA</a:t>
            </a:r>
          </a:p>
        </p:txBody>
      </p:sp>
      <p:sp>
        <p:nvSpPr>
          <p:cNvPr id="227" name="TextBox 9"/>
          <p:cNvSpPr txBox="1"/>
          <p:nvPr/>
        </p:nvSpPr>
        <p:spPr>
          <a:xfrm>
            <a:off x="1829299" y="4786495"/>
            <a:ext cx="7412447" cy="108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400"/>
              </a:lnSpc>
              <a:defRPr spc="-136" sz="8000">
                <a:solidFill>
                  <a:srgbClr val="FAFDFF"/>
                </a:solidFill>
                <a:latin typeface="Poppins Medium Bold"/>
                <a:ea typeface="Poppins Medium Bold"/>
                <a:cs typeface="Poppins Medium Bold"/>
                <a:sym typeface="Poppins Medium Bold"/>
              </a:defRPr>
            </a:lvl1pPr>
          </a:lstStyle>
          <a:p>
            <a:pPr/>
            <a:r>
              <a:t>Eigen ideeën</a:t>
            </a:r>
          </a:p>
        </p:txBody>
      </p:sp>
      <p:sp>
        <p:nvSpPr>
          <p:cNvPr id="228" name="Freeform 11"/>
          <p:cNvSpPr/>
          <p:nvPr/>
        </p:nvSpPr>
        <p:spPr>
          <a:xfrm>
            <a:off x="10520216" y="3568259"/>
            <a:ext cx="4097538" cy="2274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9" name="Freeform 13"/>
          <p:cNvSpPr/>
          <p:nvPr/>
        </p:nvSpPr>
        <p:spPr>
          <a:xfrm>
            <a:off x="14193744" y="4708134"/>
            <a:ext cx="3404957" cy="2803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0" name="TextBox 14"/>
          <p:cNvSpPr txBox="1"/>
          <p:nvPr/>
        </p:nvSpPr>
        <p:spPr>
          <a:xfrm>
            <a:off x="1729590" y="2546881"/>
            <a:ext cx="3451176" cy="1015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8300"/>
              </a:lnSpc>
              <a:defRPr sz="59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/>
            <a:r>
              <a:t>Vragen?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1C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utoShape 2"/>
          <p:cNvSpPr/>
          <p:nvPr/>
        </p:nvSpPr>
        <p:spPr>
          <a:xfrm>
            <a:off x="1028700" y="1285557"/>
            <a:ext cx="16230600" cy="8229601"/>
          </a:xfrm>
          <a:prstGeom prst="rect">
            <a:avLst/>
          </a:prstGeom>
          <a:solidFill>
            <a:srgbClr val="164F7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5" name="AutoShape 3"/>
          <p:cNvSpPr/>
          <p:nvPr/>
        </p:nvSpPr>
        <p:spPr>
          <a:xfrm>
            <a:off x="15812637" y="1640115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6" name="Freeform 4"/>
          <p:cNvSpPr/>
          <p:nvPr/>
        </p:nvSpPr>
        <p:spPr>
          <a:xfrm>
            <a:off x="10450868" y="1731477"/>
            <a:ext cx="4644172" cy="65680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7" name="Freeform 5"/>
          <p:cNvSpPr/>
          <p:nvPr/>
        </p:nvSpPr>
        <p:spPr>
          <a:xfrm>
            <a:off x="6962892" y="4624132"/>
            <a:ext cx="2745074" cy="367541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8" name="TextBox 6"/>
          <p:cNvSpPr txBox="1"/>
          <p:nvPr/>
        </p:nvSpPr>
        <p:spPr>
          <a:xfrm>
            <a:off x="1764115" y="1602015"/>
            <a:ext cx="7545808" cy="605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pc="188" sz="3700">
                <a:solidFill>
                  <a:srgbClr val="FAFD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/>
            <a:r>
              <a:t>Elicit en Elicit + projecten</a:t>
            </a:r>
          </a:p>
        </p:txBody>
      </p:sp>
      <p:sp>
        <p:nvSpPr>
          <p:cNvPr id="109" name="TextBox 7"/>
          <p:cNvSpPr txBox="1"/>
          <p:nvPr/>
        </p:nvSpPr>
        <p:spPr>
          <a:xfrm>
            <a:off x="1764115" y="2537415"/>
            <a:ext cx="7943851" cy="176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Kennis van Europa. Wat zou iedere Europeaan op welke leeftijd moeten weten?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2" name="AutoShape 3"/>
          <p:cNvSpPr/>
          <p:nvPr/>
        </p:nvSpPr>
        <p:spPr>
          <a:xfrm>
            <a:off x="-345722" y="5334000"/>
            <a:ext cx="16154401" cy="5410200"/>
          </a:xfrm>
          <a:prstGeom prst="rect">
            <a:avLst/>
          </a:prstGeom>
          <a:solidFill>
            <a:srgbClr val="A1C0D4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3" name="TextBox 5"/>
          <p:cNvSpPr txBox="1"/>
          <p:nvPr/>
        </p:nvSpPr>
        <p:spPr>
          <a:xfrm>
            <a:off x="1028699" y="5667851"/>
            <a:ext cx="12815007" cy="2654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0400"/>
              </a:lnSpc>
              <a:defRPr sz="95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Het ontstaan van de Europese Unie</a:t>
            </a:r>
          </a:p>
        </p:txBody>
      </p:sp>
      <p:sp>
        <p:nvSpPr>
          <p:cNvPr id="114" name="AutoShape 7"/>
          <p:cNvSpPr/>
          <p:nvPr/>
        </p:nvSpPr>
        <p:spPr>
          <a:xfrm>
            <a:off x="16558409" y="1028700"/>
            <a:ext cx="700892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AutoShape 2"/>
          <p:cNvSpPr/>
          <p:nvPr/>
        </p:nvSpPr>
        <p:spPr>
          <a:xfrm>
            <a:off x="16558409" y="9166938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0" name="Group 3"/>
          <p:cNvGrpSpPr/>
          <p:nvPr/>
        </p:nvGrpSpPr>
        <p:grpSpPr>
          <a:xfrm>
            <a:off x="5323113" y="-301627"/>
            <a:ext cx="12964888" cy="5722713"/>
            <a:chOff x="0" y="0"/>
            <a:chExt cx="12964886" cy="5722711"/>
          </a:xfrm>
        </p:grpSpPr>
        <p:sp>
          <p:nvSpPr>
            <p:cNvPr id="117" name="Freeform 5"/>
            <p:cNvSpPr/>
            <p:nvPr/>
          </p:nvSpPr>
          <p:spPr>
            <a:xfrm>
              <a:off x="-1" y="-1"/>
              <a:ext cx="12964888" cy="5722713"/>
            </a:xfrm>
            <a:prstGeom prst="rect">
              <a:avLst/>
            </a:prstGeom>
            <a:solidFill>
              <a:srgbClr val="2FA4E7">
                <a:alpha val="7490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8" name="TextBox 7"/>
            <p:cNvSpPr txBox="1"/>
            <p:nvPr/>
          </p:nvSpPr>
          <p:spPr>
            <a:xfrm>
              <a:off x="1028700" y="3870891"/>
              <a:ext cx="11512011" cy="844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lnSpc>
                  <a:spcPts val="6900"/>
                </a:lnSpc>
                <a:defRPr spc="649" sz="4900">
                  <a:solidFill>
                    <a:srgbClr val="FAFDFF"/>
                  </a:solidFill>
                  <a:latin typeface="Poppins Light Bold"/>
                  <a:ea typeface="Poppins Light Bold"/>
                  <a:cs typeface="Poppins Light Bold"/>
                  <a:sym typeface="Poppins Light Bold"/>
                </a:defRPr>
              </a:lvl1pPr>
            </a:lstStyle>
            <a:p>
              <a:pPr/>
              <a:r>
                <a:t>LATER EU</a:t>
              </a:r>
            </a:p>
          </p:txBody>
        </p:sp>
        <p:sp>
          <p:nvSpPr>
            <p:cNvPr id="119" name="TextBox 8"/>
            <p:cNvSpPr txBox="1"/>
            <p:nvPr/>
          </p:nvSpPr>
          <p:spPr>
            <a:xfrm>
              <a:off x="1028700" y="1596711"/>
              <a:ext cx="11512011" cy="1924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lnSpc>
                  <a:spcPts val="7600"/>
                </a:lnSpc>
                <a:defRPr spc="192" sz="6400">
                  <a:solidFill>
                    <a:srgbClr val="FAFD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Samenwerken op economisch gebied (EEG)</a:t>
              </a:r>
            </a:p>
          </p:txBody>
        </p:sp>
      </p:grpSp>
      <p:sp>
        <p:nvSpPr>
          <p:cNvPr id="121" name="Freeform 10"/>
          <p:cNvSpPr/>
          <p:nvPr/>
        </p:nvSpPr>
        <p:spPr>
          <a:xfrm>
            <a:off x="0" y="3969884"/>
            <a:ext cx="5037364" cy="6494693"/>
          </a:xfrm>
          <a:prstGeom prst="rect">
            <a:avLst/>
          </a:prstGeom>
          <a:solidFill>
            <a:srgbClr val="A1C0D4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2" name="Freeform 12"/>
          <p:cNvSpPr/>
          <p:nvPr/>
        </p:nvSpPr>
        <p:spPr>
          <a:xfrm>
            <a:off x="224517" y="4068064"/>
            <a:ext cx="4521134" cy="6053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B0F1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2"/>
          <p:cNvSpPr/>
          <p:nvPr/>
        </p:nvSpPr>
        <p:spPr>
          <a:xfrm>
            <a:off x="0" y="-1"/>
            <a:ext cx="18288000" cy="1060197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" name="AutoShape 3"/>
          <p:cNvSpPr/>
          <p:nvPr/>
        </p:nvSpPr>
        <p:spPr>
          <a:xfrm>
            <a:off x="1028700" y="1028700"/>
            <a:ext cx="10172700" cy="8229600"/>
          </a:xfrm>
          <a:prstGeom prst="rect">
            <a:avLst/>
          </a:prstGeom>
          <a:solidFill>
            <a:srgbClr val="A1C0D4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6" name="AutoShape 4"/>
          <p:cNvSpPr/>
          <p:nvPr/>
        </p:nvSpPr>
        <p:spPr>
          <a:xfrm>
            <a:off x="16558409" y="1028700"/>
            <a:ext cx="700892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9" name="Group 5"/>
          <p:cNvGrpSpPr/>
          <p:nvPr/>
        </p:nvGrpSpPr>
        <p:grpSpPr>
          <a:xfrm>
            <a:off x="1943099" y="5916453"/>
            <a:ext cx="7690557" cy="2410898"/>
            <a:chOff x="0" y="0"/>
            <a:chExt cx="7690555" cy="2410896"/>
          </a:xfrm>
        </p:grpSpPr>
        <p:sp>
          <p:nvSpPr>
            <p:cNvPr id="127" name="TextBox 6"/>
            <p:cNvSpPr txBox="1"/>
            <p:nvPr/>
          </p:nvSpPr>
          <p:spPr>
            <a:xfrm>
              <a:off x="0" y="0"/>
              <a:ext cx="7690556" cy="10129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7900"/>
                </a:lnSpc>
                <a:defRPr sz="7200">
                  <a:solidFill>
                    <a:srgbClr val="FAFDFF"/>
                  </a:solidFill>
                  <a:latin typeface="Poppins Bold Bold Italics"/>
                  <a:ea typeface="Poppins Bold Bold Italics"/>
                  <a:cs typeface="Poppins Bold Bold Italics"/>
                  <a:sym typeface="Poppins Bold Bold Italics"/>
                </a:defRPr>
              </a:lvl1pPr>
            </a:lstStyle>
            <a:p>
              <a:pPr/>
              <a:r>
                <a:t>EU</a:t>
              </a:r>
            </a:p>
          </p:txBody>
        </p:sp>
        <p:sp>
          <p:nvSpPr>
            <p:cNvPr id="128" name="TextBox 7"/>
            <p:cNvSpPr txBox="1"/>
            <p:nvPr/>
          </p:nvSpPr>
          <p:spPr>
            <a:xfrm>
              <a:off x="0" y="1448752"/>
              <a:ext cx="7690556" cy="962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NIET BEKEKEN VANUIT CULTUREEL STANDPUNT</a:t>
              </a:r>
            </a:p>
          </p:txBody>
        </p:sp>
      </p:grpSp>
      <p:sp>
        <p:nvSpPr>
          <p:cNvPr id="130" name="TextBox 8"/>
          <p:cNvSpPr txBox="1"/>
          <p:nvPr/>
        </p:nvSpPr>
        <p:spPr>
          <a:xfrm>
            <a:off x="1943100" y="1861820"/>
            <a:ext cx="6471355" cy="43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600"/>
              </a:lnSpc>
              <a:defRPr sz="2500">
                <a:solidFill>
                  <a:srgbClr val="FAFD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Samenwerken op economisch gebied (EEG)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2"/>
          <p:cNvSpPr txBox="1"/>
          <p:nvPr/>
        </p:nvSpPr>
        <p:spPr>
          <a:xfrm>
            <a:off x="9987842" y="2935330"/>
            <a:ext cx="7271458" cy="51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4200"/>
              </a:lnSpc>
              <a:defRPr spc="390" sz="3000">
                <a:solidFill>
                  <a:srgbClr val="FAFDFF"/>
                </a:solidFill>
                <a:latin typeface="Poppins Light Bold"/>
                <a:ea typeface="Poppins Light Bold"/>
                <a:cs typeface="Poppins Light Bold"/>
                <a:sym typeface="Poppins Light Bold"/>
              </a:defRPr>
            </a:lvl1pPr>
          </a:lstStyle>
          <a:p>
            <a:pPr/>
            <a:r>
              <a:t>HET HUIS VAN EUROPA</a:t>
            </a:r>
          </a:p>
        </p:txBody>
      </p:sp>
      <p:sp>
        <p:nvSpPr>
          <p:cNvPr id="133" name="TextBox 3"/>
          <p:cNvSpPr txBox="1"/>
          <p:nvPr/>
        </p:nvSpPr>
        <p:spPr>
          <a:xfrm>
            <a:off x="1524000" y="7174473"/>
            <a:ext cx="10605704" cy="188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000"/>
              </a:lnSpc>
              <a:defRPr sz="3500">
                <a:solidFill>
                  <a:srgbClr val="FAFD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Voorbeeld van materiaal dat door het Huis van Europa in Den Haag geleverd kan worden. Hier voor groep 8.</a:t>
            </a:r>
          </a:p>
        </p:txBody>
      </p:sp>
      <p:sp>
        <p:nvSpPr>
          <p:cNvPr id="134" name="TextBox 4"/>
          <p:cNvSpPr txBox="1"/>
          <p:nvPr/>
        </p:nvSpPr>
        <p:spPr>
          <a:xfrm rot="16200000">
            <a:off x="-1551908" y="3733321"/>
            <a:ext cx="5640762" cy="47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3800"/>
              </a:lnSpc>
              <a:defRPr spc="256" sz="32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LATER EU</a:t>
            </a:r>
          </a:p>
        </p:txBody>
      </p:sp>
      <p:sp>
        <p:nvSpPr>
          <p:cNvPr id="135" name="AutoShape 5"/>
          <p:cNvSpPr/>
          <p:nvPr/>
        </p:nvSpPr>
        <p:spPr>
          <a:xfrm>
            <a:off x="16558409" y="9166938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6" name="TextBox 6"/>
          <p:cNvSpPr txBox="1"/>
          <p:nvPr/>
        </p:nvSpPr>
        <p:spPr>
          <a:xfrm>
            <a:off x="10637490" y="847725"/>
            <a:ext cx="6621810" cy="1701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3900"/>
              </a:lnSpc>
              <a:defRPr sz="9900" u="sng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Poppins Bold"/>
                <a:ea typeface="Poppins Bold"/>
                <a:cs typeface="Poppins Bold"/>
                <a:sym typeface="Poppins Bold"/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Tijdlijn EU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AutoShape 2"/>
          <p:cNvSpPr/>
          <p:nvPr/>
        </p:nvSpPr>
        <p:spPr>
          <a:xfrm>
            <a:off x="-571500" y="7086600"/>
            <a:ext cx="19088100" cy="3962400"/>
          </a:xfrm>
          <a:prstGeom prst="rect">
            <a:avLst/>
          </a:prstGeom>
          <a:solidFill>
            <a:srgbClr val="A1C0D4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9" name="TextBox 3"/>
          <p:cNvSpPr txBox="1"/>
          <p:nvPr/>
        </p:nvSpPr>
        <p:spPr>
          <a:xfrm>
            <a:off x="1266825" y="7511336"/>
            <a:ext cx="15992475" cy="1846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7300"/>
              </a:lnSpc>
              <a:defRPr spc="183" sz="6100">
                <a:solidFill>
                  <a:srgbClr val="FAFD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Vragen die gesteld zijn aan de leerlingen uit de verschillende landen</a:t>
            </a:r>
          </a:p>
        </p:txBody>
      </p:sp>
      <p:sp>
        <p:nvSpPr>
          <p:cNvPr id="140" name="AutoShape 4"/>
          <p:cNvSpPr/>
          <p:nvPr/>
        </p:nvSpPr>
        <p:spPr>
          <a:xfrm>
            <a:off x="1028700" y="1028700"/>
            <a:ext cx="476250" cy="457200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43" name="Group 5"/>
          <p:cNvGrpSpPr/>
          <p:nvPr/>
        </p:nvGrpSpPr>
        <p:grpSpPr>
          <a:xfrm>
            <a:off x="1266824" y="1235868"/>
            <a:ext cx="6890457" cy="797561"/>
            <a:chOff x="0" y="0"/>
            <a:chExt cx="6890455" cy="797559"/>
          </a:xfrm>
        </p:grpSpPr>
        <p:sp>
          <p:nvSpPr>
            <p:cNvPr id="141" name="TextBox 6"/>
            <p:cNvSpPr/>
            <p:nvPr/>
          </p:nvSpPr>
          <p:spPr>
            <a:xfrm>
              <a:off x="0" y="797559"/>
              <a:ext cx="68904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Bestaat er een gemeenschappelijke Europese cultuur?</a:t>
              </a:r>
            </a:p>
          </p:txBody>
        </p:sp>
        <p:sp>
          <p:nvSpPr>
            <p:cNvPr id="142" name="TextBox 7"/>
            <p:cNvSpPr/>
            <p:nvPr/>
          </p:nvSpPr>
          <p:spPr>
            <a:xfrm>
              <a:off x="0" y="0"/>
              <a:ext cx="68904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1:</a:t>
              </a:r>
            </a:p>
          </p:txBody>
        </p:sp>
      </p:grpSp>
      <p:sp>
        <p:nvSpPr>
          <p:cNvPr id="144" name="AutoShape 8"/>
          <p:cNvSpPr/>
          <p:nvPr/>
        </p:nvSpPr>
        <p:spPr>
          <a:xfrm>
            <a:off x="1028700" y="3886200"/>
            <a:ext cx="476250" cy="457200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47" name="Group 9"/>
          <p:cNvGrpSpPr/>
          <p:nvPr/>
        </p:nvGrpSpPr>
        <p:grpSpPr>
          <a:xfrm>
            <a:off x="1266824" y="4093368"/>
            <a:ext cx="6890457" cy="797561"/>
            <a:chOff x="0" y="0"/>
            <a:chExt cx="6890455" cy="797559"/>
          </a:xfrm>
        </p:grpSpPr>
        <p:sp>
          <p:nvSpPr>
            <p:cNvPr id="145" name="TextBox 10"/>
            <p:cNvSpPr/>
            <p:nvPr/>
          </p:nvSpPr>
          <p:spPr>
            <a:xfrm>
              <a:off x="0" y="797559"/>
              <a:ext cx="68904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Wat heb je nodig om je Europeaan te voelen?</a:t>
              </a:r>
            </a:p>
          </p:txBody>
        </p:sp>
        <p:sp>
          <p:nvSpPr>
            <p:cNvPr id="146" name="TextBox 11"/>
            <p:cNvSpPr/>
            <p:nvPr/>
          </p:nvSpPr>
          <p:spPr>
            <a:xfrm>
              <a:off x="0" y="0"/>
              <a:ext cx="68904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2:</a:t>
              </a:r>
            </a:p>
          </p:txBody>
        </p:sp>
      </p:grpSp>
      <p:sp>
        <p:nvSpPr>
          <p:cNvPr id="148" name="AutoShape 12"/>
          <p:cNvSpPr/>
          <p:nvPr/>
        </p:nvSpPr>
        <p:spPr>
          <a:xfrm>
            <a:off x="10130719" y="1028700"/>
            <a:ext cx="476251" cy="457200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1" name="Group 13"/>
          <p:cNvGrpSpPr/>
          <p:nvPr/>
        </p:nvGrpSpPr>
        <p:grpSpPr>
          <a:xfrm>
            <a:off x="10368844" y="1235868"/>
            <a:ext cx="6890456" cy="797561"/>
            <a:chOff x="0" y="0"/>
            <a:chExt cx="6890455" cy="797559"/>
          </a:xfrm>
        </p:grpSpPr>
        <p:sp>
          <p:nvSpPr>
            <p:cNvPr id="149" name="TextBox 14"/>
            <p:cNvSpPr/>
            <p:nvPr/>
          </p:nvSpPr>
          <p:spPr>
            <a:xfrm>
              <a:off x="0" y="797559"/>
              <a:ext cx="68904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Wat zijn de belangrijkste overeenkomsten in Europa?</a:t>
              </a:r>
            </a:p>
          </p:txBody>
        </p:sp>
        <p:sp>
          <p:nvSpPr>
            <p:cNvPr id="150" name="TextBox 15"/>
            <p:cNvSpPr/>
            <p:nvPr/>
          </p:nvSpPr>
          <p:spPr>
            <a:xfrm>
              <a:off x="0" y="0"/>
              <a:ext cx="68904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3:</a:t>
              </a:r>
            </a:p>
          </p:txBody>
        </p:sp>
      </p:grpSp>
      <p:sp>
        <p:nvSpPr>
          <p:cNvPr id="152" name="AutoShape 16"/>
          <p:cNvSpPr/>
          <p:nvPr/>
        </p:nvSpPr>
        <p:spPr>
          <a:xfrm>
            <a:off x="10130719" y="3886200"/>
            <a:ext cx="476251" cy="457200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5" name="Group 17"/>
          <p:cNvGrpSpPr/>
          <p:nvPr/>
        </p:nvGrpSpPr>
        <p:grpSpPr>
          <a:xfrm>
            <a:off x="10368844" y="4093368"/>
            <a:ext cx="6890456" cy="797561"/>
            <a:chOff x="0" y="0"/>
            <a:chExt cx="6890455" cy="797559"/>
          </a:xfrm>
        </p:grpSpPr>
        <p:sp>
          <p:nvSpPr>
            <p:cNvPr id="153" name="TextBox 18"/>
            <p:cNvSpPr/>
            <p:nvPr/>
          </p:nvSpPr>
          <p:spPr>
            <a:xfrm>
              <a:off x="0" y="797559"/>
              <a:ext cx="68904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Zouden scholen meer les moeten geven over Europa?</a:t>
              </a:r>
            </a:p>
          </p:txBody>
        </p:sp>
        <p:sp>
          <p:nvSpPr>
            <p:cNvPr id="154" name="TextBox 19"/>
            <p:cNvSpPr/>
            <p:nvPr/>
          </p:nvSpPr>
          <p:spPr>
            <a:xfrm>
              <a:off x="0" y="0"/>
              <a:ext cx="68904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4:</a:t>
              </a:r>
            </a:p>
          </p:txBody>
        </p:sp>
      </p:grpSp>
      <p:sp>
        <p:nvSpPr>
          <p:cNvPr id="156" name="AutoShape 20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1C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utoShape 2"/>
          <p:cNvSpPr/>
          <p:nvPr/>
        </p:nvSpPr>
        <p:spPr>
          <a:xfrm>
            <a:off x="12668250" y="-266864"/>
            <a:ext cx="5638800" cy="11506201"/>
          </a:xfrm>
          <a:prstGeom prst="rect">
            <a:avLst/>
          </a:prstGeom>
          <a:solidFill>
            <a:srgbClr val="164F7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9" name="AutoShape 3"/>
          <p:cNvSpPr/>
          <p:nvPr/>
        </p:nvSpPr>
        <p:spPr>
          <a:xfrm>
            <a:off x="16558409" y="9166938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60" name="Picture 4" descr="Picture 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55521" y="640922"/>
            <a:ext cx="12401075" cy="706861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5"/>
          <p:cNvSpPr txBox="1"/>
          <p:nvPr/>
        </p:nvSpPr>
        <p:spPr>
          <a:xfrm>
            <a:off x="1028700" y="8734425"/>
            <a:ext cx="9515569" cy="51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200"/>
              </a:lnSpc>
              <a:defRPr spc="390" sz="3000">
                <a:solidFill>
                  <a:srgbClr val="FAFDFF"/>
                </a:solidFill>
                <a:latin typeface="Poppins Light Bold"/>
                <a:ea typeface="Poppins Light Bold"/>
                <a:cs typeface="Poppins Light Bold"/>
                <a:sym typeface="Poppins Light Bold"/>
              </a:defRPr>
            </a:lvl1pPr>
          </a:lstStyle>
          <a:p>
            <a:pPr/>
            <a:r>
              <a:t>FILM: SEEN FROM YOUR WINDOM</a:t>
            </a:r>
          </a:p>
        </p:txBody>
      </p:sp>
      <p:sp>
        <p:nvSpPr>
          <p:cNvPr id="162" name="TextBox 6"/>
          <p:cNvSpPr txBox="1"/>
          <p:nvPr/>
        </p:nvSpPr>
        <p:spPr>
          <a:xfrm>
            <a:off x="1028700" y="7776209"/>
            <a:ext cx="9515569" cy="101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900"/>
              </a:lnSpc>
              <a:defRPr sz="72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Eigen cultuur</a:t>
            </a:r>
          </a:p>
        </p:txBody>
      </p:sp>
      <p:sp>
        <p:nvSpPr>
          <p:cNvPr id="163" name="TextBox 7"/>
          <p:cNvSpPr txBox="1"/>
          <p:nvPr/>
        </p:nvSpPr>
        <p:spPr>
          <a:xfrm rot="5400000">
            <a:off x="13488576" y="4329406"/>
            <a:ext cx="7080956" cy="47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800"/>
              </a:lnSpc>
              <a:defRPr spc="256" sz="32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DEELNEMENDE LANDEN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1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2"/>
          <p:cNvSpPr txBox="1"/>
          <p:nvPr/>
        </p:nvSpPr>
        <p:spPr>
          <a:xfrm rot="5400000">
            <a:off x="13326635" y="4491343"/>
            <a:ext cx="7404835" cy="47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800"/>
              </a:lnSpc>
              <a:defRPr spc="256" sz="32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BEANTWOORD DE VRAAG:</a:t>
            </a:r>
          </a:p>
        </p:txBody>
      </p:sp>
      <p:sp>
        <p:nvSpPr>
          <p:cNvPr id="166" name="TextBox 3"/>
          <p:cNvSpPr txBox="1"/>
          <p:nvPr/>
        </p:nvSpPr>
        <p:spPr>
          <a:xfrm>
            <a:off x="1028699" y="3547976"/>
            <a:ext cx="11512012" cy="385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600"/>
              </a:lnSpc>
              <a:defRPr spc="192" sz="6400">
                <a:solidFill>
                  <a:srgbClr val="FAFD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Hoe kun je Europese cultuur in je lessen brengen zonder dat dit ten koste gaat van het lesprogramma?</a:t>
            </a:r>
          </a:p>
        </p:txBody>
      </p:sp>
      <p:sp>
        <p:nvSpPr>
          <p:cNvPr id="167" name="AutoShape 4"/>
          <p:cNvSpPr/>
          <p:nvPr/>
        </p:nvSpPr>
        <p:spPr>
          <a:xfrm>
            <a:off x="16558409" y="9166938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